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63" r:id="rId2"/>
    <p:sldId id="258" r:id="rId3"/>
    <p:sldId id="264" r:id="rId4"/>
    <p:sldId id="265" r:id="rId5"/>
    <p:sldId id="266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3"/>
    <p:restoredTop sz="82365"/>
  </p:normalViewPr>
  <p:slideViewPr>
    <p:cSldViewPr snapToGrid="0">
      <p:cViewPr varScale="1">
        <p:scale>
          <a:sx n="139" d="100"/>
          <a:sy n="139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1D03-8904-6A47-A9E1-FEAD4CCCA492}" type="datetimeFigureOut">
              <a:rPr lang="en-NL" smtClean="0"/>
              <a:t>22/03/2024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DF4CF-1985-9D41-8882-ECFD9AC5287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9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869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 staan aan het begin van het proces en acceptatie van de standaard / deze wijziging is niet hetzelfde als groei en implementatie van de standaard.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659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ontkoppeling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probleem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open data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bijvoorbeeld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huisarts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balies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overheidsorganisaties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token / OAuth flow die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geschetst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authenticatie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identificatie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onderdelen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verantwoording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User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endParaRPr 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dirty="0"/>
            </a:b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Service Y,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gemeente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zorgvuldig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borgen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vastleggen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die ze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opvraagt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expliciete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User U.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kwaadwillende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krijgt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daarmee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Services van alle users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oplossing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technisch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makkelijker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realiseren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kent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grotere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risico's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127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</a:p>
          <a:p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79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Idem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vorige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nu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verstrekken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A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B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zelf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tokens.</a:t>
            </a: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Identity Service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gefedereerde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omgeving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Identity providers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Z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middel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3"/>
              </a:rPr>
              <a:t>OAuth Token Exchange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access tokens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ophaald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providers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tokens door de client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meegegeven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request</a:t>
            </a: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</a:p>
          <a:p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966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Voor een moderne API architectuur is een identity service provider cruciaal.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Niet alleen om IAM toe te passen op de eigen Service maar ook om achterliggende services aan te kunnen spreken.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Met de groei van het aantal system APIs en vraag naar Composite APIs groeit het beveiligingsvraagstuk exponentieel mee.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Bereid API’s voor op de IAM mbv O</a:t>
            </a:r>
            <a:r>
              <a:rPr lang="en-US" sz="1200" dirty="0"/>
              <a:t>a</a:t>
            </a:r>
            <a:r>
              <a:rPr lang="en-NL" sz="1200" dirty="0"/>
              <a:t>uth.</a:t>
            </a:r>
          </a:p>
          <a:p>
            <a:pPr marL="0" indent="0" algn="l">
              <a:lnSpc>
                <a:spcPct val="170000"/>
              </a:lnSpc>
              <a:buFont typeface="Wingdings" pitchFamily="2" charset="2"/>
              <a:buNone/>
            </a:pPr>
            <a:r>
              <a:rPr lang="en-NL" sz="1200" dirty="0"/>
              <a:t>Houd er rekening mee en faciliteer token echange als onderdeel van je roadmap / groei / maturity level.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DF4CF-1985-9D41-8882-ECFD9AC52878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951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30454311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EB0B5-1D5C-9547-8787-8DB34D7514F7}" type="datetimeFigureOut">
              <a:rPr lang="en-NL" smtClean="0"/>
              <a:t>22/03/2024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A50F-93DD-8F4E-8C68-B86827FD3B9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64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4394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0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48316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8424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2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146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952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2446059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392043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0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35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91" y="2473881"/>
            <a:ext cx="395948" cy="396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0" y="2473881"/>
            <a:ext cx="395948" cy="396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32" y="2474277"/>
            <a:ext cx="395948" cy="396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08" y="2473881"/>
            <a:ext cx="395948" cy="396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4" y="2474278"/>
            <a:ext cx="395552" cy="395604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2079531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2557915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9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80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2615186" y="2017642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26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5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2615186" y="2017642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0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94" y="3303589"/>
            <a:ext cx="685711" cy="6858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98" y="1826134"/>
            <a:ext cx="685711" cy="6858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3" y="1826134"/>
            <a:ext cx="685711" cy="6858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7" y="1826134"/>
            <a:ext cx="685711" cy="6858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265" y="1826134"/>
            <a:ext cx="685711" cy="685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695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07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01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170083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75398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2856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27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8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332330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2756850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598889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165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0274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193694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654682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951112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302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974744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391115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525" y="2158402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9861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58402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97757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7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6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14079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183750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814707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032061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1712860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253748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363230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53765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382789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0952459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76529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4538418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75042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60386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047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8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66006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96370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4359241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64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4076646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2306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54034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944745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4005731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142828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28345279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285387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528083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66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8822146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5745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902265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8173980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66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7251482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3621320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6670912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029538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8284707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2163649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465906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0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896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39191149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2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66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3225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2197180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0455384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531779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2055031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6572011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40288283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0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49427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714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72" r:id="rId100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-architectuur/#systeem-proces-conveni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693" TargetMode="Externa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4F58-3EAC-5B60-5243-49744DA63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Orkestratie – Token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25F4D-A6E5-CC7D-EC62-BF610657B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Wergkroep Security</a:t>
            </a:r>
          </a:p>
          <a:p>
            <a:r>
              <a:rPr lang="en-NL" dirty="0"/>
              <a:t>dd 13-03-2024</a:t>
            </a:r>
          </a:p>
        </p:txBody>
      </p:sp>
      <p:pic>
        <p:nvPicPr>
          <p:cNvPr id="4" name="Picture Placeholder 5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BD4ECE82-E8CB-6E22-EA5F-1E0C9737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6" r="24856"/>
          <a:stretch/>
        </p:blipFill>
        <p:spPr>
          <a:xfrm>
            <a:off x="0" y="447"/>
            <a:ext cx="6096000" cy="6857107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9866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94CF-ECAE-2FAF-8E68-71779FCC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NL" dirty="0"/>
              <a:t>Orkestratie - 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3F6DAE-8C74-7AE7-E9D7-9C07D8949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Orkestratie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services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bieden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over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algemeen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oplossing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voor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complexe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vraag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antwoord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wat input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uit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meerdere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databronnen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bevat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 Conform de </a:t>
            </a:r>
            <a:r>
              <a:rPr lang="en-US" sz="1800" b="0" i="0" u="none" strike="noStrike" dirty="0">
                <a:solidFill>
                  <a:srgbClr val="4183C4"/>
                </a:solidFill>
                <a:effectLst/>
                <a:hlinkClick r:id="rId3"/>
              </a:rPr>
              <a:t>Api Strategie architectuur typologie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is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daarmee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zogenaamde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"Composite API" die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meerdere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systeem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API's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aanroept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Voor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beveiliging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dergelijke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composite API is het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belangrijkste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verschil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of de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gegevensuitwisseling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die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ook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bijhoudt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of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Composite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daarmee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ook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hoeft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bij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te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houden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Wanneer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de Composite API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kennis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heeft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van de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inhoud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geen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logging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vasthoud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noemen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we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dit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rgbClr val="333333"/>
                </a:solidFill>
                <a:effectLst/>
              </a:rPr>
              <a:t>transparant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</a:rPr>
              <a:t>.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focussen</a:t>
            </a:r>
            <a:r>
              <a:rPr lang="en-US" sz="1800" dirty="0"/>
              <a:t> in </a:t>
            </a:r>
            <a:r>
              <a:rPr lang="en-US" sz="1800" dirty="0" err="1"/>
              <a:t>deze</a:t>
            </a:r>
            <a:r>
              <a:rPr lang="en-US" sz="1800" dirty="0"/>
              <a:t> context op het </a:t>
            </a:r>
            <a:r>
              <a:rPr lang="en-US" sz="1800" dirty="0" err="1"/>
              <a:t>bevragen</a:t>
            </a:r>
            <a:r>
              <a:rPr lang="en-US" sz="1800" dirty="0"/>
              <a:t> van services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op de </a:t>
            </a:r>
            <a:r>
              <a:rPr lang="en-US" sz="1800" dirty="0" err="1"/>
              <a:t>transactionele</a:t>
            </a:r>
            <a:r>
              <a:rPr lang="en-US" sz="1800" dirty="0"/>
              <a:t> </a:t>
            </a:r>
            <a:r>
              <a:rPr lang="en-US" sz="1800" dirty="0" err="1"/>
              <a:t>kant</a:t>
            </a:r>
            <a:r>
              <a:rPr lang="en-US" sz="1800" dirty="0"/>
              <a:t> 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gaan</a:t>
            </a:r>
            <a:r>
              <a:rPr lang="en-US" sz="1800" dirty="0"/>
              <a:t> in </a:t>
            </a:r>
            <a:r>
              <a:rPr lang="en-US" sz="1800" dirty="0" err="1"/>
              <a:t>onderstaande</a:t>
            </a:r>
            <a:r>
              <a:rPr lang="en-US" sz="1800" dirty="0"/>
              <a:t> </a:t>
            </a:r>
            <a:r>
              <a:rPr lang="en-US" sz="1800" dirty="0" err="1"/>
              <a:t>situaties</a:t>
            </a:r>
            <a:r>
              <a:rPr lang="en-US" sz="1800" dirty="0"/>
              <a:t> er </a:t>
            </a:r>
            <a:r>
              <a:rPr lang="en-US" sz="1800" dirty="0" err="1"/>
              <a:t>vanuit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er </a:t>
            </a:r>
            <a:r>
              <a:rPr lang="en-US" sz="1800" dirty="0" err="1"/>
              <a:t>vertrouwelijke</a:t>
            </a:r>
            <a:r>
              <a:rPr lang="en-US" sz="1800" dirty="0"/>
              <a:t> </a:t>
            </a: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bevraagd</a:t>
            </a:r>
            <a:r>
              <a:rPr lang="en-US" sz="1800" dirty="0"/>
              <a:t>.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bevragen</a:t>
            </a:r>
            <a:r>
              <a:rPr lang="en-US" sz="1800" dirty="0"/>
              <a:t> open data is </a:t>
            </a:r>
            <a:r>
              <a:rPr lang="en-US" sz="1800" dirty="0" err="1"/>
              <a:t>dergelijke</a:t>
            </a:r>
            <a:r>
              <a:rPr lang="en-US" sz="1800" dirty="0"/>
              <a:t> </a:t>
            </a:r>
            <a:r>
              <a:rPr lang="en-US" sz="1800" dirty="0" err="1"/>
              <a:t>beveiliging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noodzakelijk</a:t>
            </a:r>
            <a:r>
              <a:rPr lang="en-US" sz="1800" dirty="0"/>
              <a:t>.</a:t>
            </a:r>
          </a:p>
          <a:p>
            <a:pPr marL="531378" lvl="4" indent="-171450"/>
            <a:r>
              <a:rPr lang="en-US" sz="1800" dirty="0"/>
              <a:t>We </a:t>
            </a:r>
            <a:r>
              <a:rPr lang="en-US" sz="1800" dirty="0" err="1"/>
              <a:t>gaan</a:t>
            </a:r>
            <a:r>
              <a:rPr lang="en-US" sz="1800" dirty="0"/>
              <a:t> er van </a:t>
            </a:r>
            <a:r>
              <a:rPr lang="en-US" sz="1800" dirty="0" err="1"/>
              <a:t>uit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OAuth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de </a:t>
            </a:r>
            <a:r>
              <a:rPr lang="en-US" sz="1800" dirty="0" err="1"/>
              <a:t>authorisatie</a:t>
            </a:r>
            <a:r>
              <a:rPr lang="en-US" sz="1800" dirty="0"/>
              <a:t> van de Services.</a:t>
            </a:r>
          </a:p>
          <a:p>
            <a:endParaRPr lang="en-US" sz="1800" dirty="0"/>
          </a:p>
          <a:p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185564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10D-345F-3434-3CEA-29A50BA8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NL" dirty="0"/>
              <a:t>dentity reuse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100A52E-797D-8921-2116-D6144BAA6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959" y="1863725"/>
            <a:ext cx="8105095" cy="43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16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42AB-5C2C-BCB0-F04B-E964A9C4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NL" dirty="0"/>
              <a:t>dentity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2B6A-8375-27D4-6349-D6015BF1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ontkoppeling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probleem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open data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bijvoorbeeld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huisarts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hoe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balies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overheidsorganisaties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token / OAuth flow die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geschetst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authenticatie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identificatie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onderdelen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verantwoording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User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endParaRPr 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Service Y,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gemeente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zorgvuldig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borgen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vastleggen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die ze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aanbieden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opvraagt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expliciete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User U.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kwaadwillende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krijgt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de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daarmee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alle Services van alle users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oplossing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technisch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makkelijker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realiseren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maar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kent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grotere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risico's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2663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B27A-26CA-8962-3E6F-881B5A2D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Identity propagation</a:t>
            </a:r>
            <a:b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B2CE0D-3E99-9FD3-C6AC-BE2F0B3C24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75" y="1863725"/>
            <a:ext cx="8442062" cy="43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5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2640-1B97-F295-C000-903A51E2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Federated Identity propagation</a:t>
            </a:r>
            <a:b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Token exchange</a:t>
            </a:r>
            <a:endParaRPr lang="en-NL" dirty="0">
              <a:solidFill>
                <a:srgbClr val="39870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51F3A7-6F35-CD5D-A640-DDC891FA8C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500" y="1890918"/>
            <a:ext cx="10006013" cy="425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9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A13B-D939-BE15-BE5A-6E486061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Identity propagation</a:t>
            </a:r>
            <a:b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u="none" strike="noStrike" dirty="0">
                <a:solidFill>
                  <a:srgbClr val="39870C"/>
                </a:solidFill>
                <a:effectLst/>
                <a:latin typeface="Open Sans" panose="020B0606030504020204" pitchFamily="34" charset="0"/>
              </a:rPr>
              <a:t>Token exchange</a:t>
            </a:r>
            <a:endParaRPr lang="en-NL" dirty="0">
              <a:solidFill>
                <a:srgbClr val="39870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17A0-3477-F6ED-0D9E-1E37556C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860" y="1681703"/>
            <a:ext cx="11112140" cy="4313658"/>
          </a:xfrm>
        </p:spPr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2e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verstrekken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A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B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zelf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tokens.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Identity Service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toegang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gefedereerde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omgeving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Identity providers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Z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middel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OAuth Token Exchange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access tokens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ophaald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providers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tokens door de client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meegegeven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request</a:t>
            </a:r>
            <a:endParaRPr 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Rationale: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identity van de client/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maakt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mogelijk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privacy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vertrouwelijke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veilig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gebruiken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vorm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client side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gedaan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vanuit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direct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API's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roepen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sprake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filtering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betreft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bundeling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meerdere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bronnen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echt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lijkt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bij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bevragingen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vaak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 het composition patroon dan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patroon.</a:t>
            </a:r>
            <a:endParaRPr lang="en-NL" dirty="0"/>
          </a:p>
          <a:p>
            <a:pPr algn="l"/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Implicaties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transparante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sterke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nodig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tussen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zowel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 &amp;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alsook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composite Service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system Services.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Deze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vertrouwensband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vertaald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naar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eisen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audits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contracten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om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voorkomen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gegevens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inziet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die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resouces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terugsturen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Organisatorisch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zullen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X, Y, Z, A &amp; B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praktisch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gezien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allemaal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verschillende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Het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logischer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A, B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wanneer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X &amp; Y van 1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zijn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Service Y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wordt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namelijk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ontwikkeld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er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vraag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voordeel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 Services of de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Afhankelijk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situatie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het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waarschijnlijk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Identity provider Z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algemene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overheid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DigiD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eHerkenning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of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dienst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van 1 van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organisaties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de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orkestratie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94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443ACE-3E3E-AB96-2070-72AA94DAAB76}"/>
              </a:ext>
            </a:extLst>
          </p:cNvPr>
          <p:cNvSpPr txBox="1"/>
          <p:nvPr/>
        </p:nvSpPr>
        <p:spPr>
          <a:xfrm>
            <a:off x="8030817" y="180892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22F7E-3779-9DCD-29BE-EE752B87E74D}"/>
              </a:ext>
            </a:extLst>
          </p:cNvPr>
          <p:cNvSpPr txBox="1"/>
          <p:nvPr/>
        </p:nvSpPr>
        <p:spPr>
          <a:xfrm>
            <a:off x="8388626" y="190831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B4A62-5D87-4596-73F4-77719ED788AA}"/>
              </a:ext>
            </a:extLst>
          </p:cNvPr>
          <p:cNvSpPr txBox="1"/>
          <p:nvPr/>
        </p:nvSpPr>
        <p:spPr>
          <a:xfrm>
            <a:off x="6967330" y="286247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DBD302-60B8-F4B4-A955-7D318AA5A3F7}"/>
              </a:ext>
            </a:extLst>
          </p:cNvPr>
          <p:cNvSpPr txBox="1">
            <a:spLocks/>
          </p:cNvSpPr>
          <p:nvPr/>
        </p:nvSpPr>
        <p:spPr>
          <a:xfrm>
            <a:off x="6466247" y="1519864"/>
            <a:ext cx="4992327" cy="72327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Conclusies</a:t>
            </a:r>
            <a:r>
              <a:rPr lang="en-US" dirty="0">
                <a:solidFill>
                  <a:srgbClr val="39870C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en</a:t>
            </a:r>
            <a:r>
              <a:rPr lang="en-US" dirty="0">
                <a:solidFill>
                  <a:srgbClr val="39870C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39870C"/>
                </a:solidFill>
                <a:latin typeface="Open Sans" panose="020B0606030504020204" pitchFamily="34" charset="0"/>
              </a:rPr>
              <a:t>Adviezen</a:t>
            </a:r>
            <a:endParaRPr lang="en-NL" dirty="0">
              <a:solidFill>
                <a:srgbClr val="39870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F86A2-05EE-B585-F117-111FE837A482}"/>
              </a:ext>
            </a:extLst>
          </p:cNvPr>
          <p:cNvSpPr txBox="1"/>
          <p:nvPr/>
        </p:nvSpPr>
        <p:spPr>
          <a:xfrm>
            <a:off x="6466245" y="2371725"/>
            <a:ext cx="5620979" cy="4486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fontScale="62500" lnSpcReduction="20000"/>
          </a:bodyPr>
          <a:lstStyle/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Voor een moderne API architectuur is een identity service provider cruciaal.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Niet alleen om IAM toe te passen op de eigen Service maar ook om achterliggende services aan te kunnen spreken.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Met de groei van het aantal system APIs en vraag naar Composite APIs groeit het beveiligingsvraagstuk exponentieel mee.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Bereid API’s voor op de IAM mbv O</a:t>
            </a:r>
            <a:r>
              <a:rPr lang="en-US" sz="2400" dirty="0"/>
              <a:t>a</a:t>
            </a:r>
            <a:r>
              <a:rPr lang="en-NL" sz="2400" dirty="0"/>
              <a:t>uth.</a:t>
            </a: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ü"/>
            </a:pPr>
            <a:r>
              <a:rPr lang="en-NL" sz="2400" dirty="0"/>
              <a:t>Houd er rekening mee en faciliteer </a:t>
            </a:r>
            <a:r>
              <a:rPr lang="en-NL" sz="2400"/>
              <a:t>token exchange </a:t>
            </a:r>
            <a:r>
              <a:rPr lang="en-NL" sz="2400" dirty="0"/>
              <a:t>als onderdeel van je roadmap / groei / maturity level.</a:t>
            </a:r>
          </a:p>
        </p:txBody>
      </p:sp>
    </p:spTree>
    <p:extLst>
      <p:ext uri="{BB962C8B-B14F-4D97-AF65-F5344CB8AC3E}">
        <p14:creationId xmlns:p14="http://schemas.microsoft.com/office/powerpoint/2010/main" val="39654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10354</TotalTime>
  <Words>1757</Words>
  <Application>Microsoft Macintosh PowerPoint</Application>
  <PresentationFormat>Widescreen</PresentationFormat>
  <Paragraphs>91</Paragraphs>
  <Slides>8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Open Sans</vt:lpstr>
      <vt:lpstr>Verdana</vt:lpstr>
      <vt:lpstr>Wingdings</vt:lpstr>
      <vt:lpstr>1_Office Theme</vt:lpstr>
      <vt:lpstr>Orkestratie – Token exchange</vt:lpstr>
      <vt:lpstr>Orkestratie - Context</vt:lpstr>
      <vt:lpstr>Identity reuse</vt:lpstr>
      <vt:lpstr>Identity reuse</vt:lpstr>
      <vt:lpstr>Identity propagation </vt:lpstr>
      <vt:lpstr>Federated Identity propagation Token exchange</vt:lpstr>
      <vt:lpstr>Identity propagation Token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Begeleiding Discussie  RFC FSC DK TO</dc:title>
  <dc:creator>Martin van der Plas</dc:creator>
  <cp:lastModifiedBy>Martin van der Plas</cp:lastModifiedBy>
  <cp:revision>8</cp:revision>
  <dcterms:created xsi:type="dcterms:W3CDTF">2024-03-05T08:58:30Z</dcterms:created>
  <dcterms:modified xsi:type="dcterms:W3CDTF">2024-03-22T14:27:06Z</dcterms:modified>
</cp:coreProperties>
</file>